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5"/>
  </p:notesMasterIdLst>
  <p:handoutMasterIdLst>
    <p:handoutMasterId r:id="rId26"/>
  </p:handoutMasterIdLst>
  <p:sldIdLst>
    <p:sldId id="769" r:id="rId7"/>
    <p:sldId id="1529" r:id="rId8"/>
    <p:sldId id="1628" r:id="rId9"/>
    <p:sldId id="1626" r:id="rId10"/>
    <p:sldId id="1629" r:id="rId11"/>
    <p:sldId id="1665" r:id="rId12"/>
    <p:sldId id="1666" r:id="rId13"/>
    <p:sldId id="1667" r:id="rId14"/>
    <p:sldId id="1681" r:id="rId15"/>
    <p:sldId id="1682" r:id="rId16"/>
    <p:sldId id="1669" r:id="rId17"/>
    <p:sldId id="1670" r:id="rId18"/>
    <p:sldId id="1671" r:id="rId19"/>
    <p:sldId id="1672" r:id="rId20"/>
    <p:sldId id="1680" r:id="rId21"/>
    <p:sldId id="1677" r:id="rId22"/>
    <p:sldId id="1542" r:id="rId23"/>
    <p:sldId id="153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3" d="100"/>
          <a:sy n="143" d="100"/>
        </p:scale>
        <p:origin x="312" y="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E366-2F7D-15A5-A439-770D82BE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CDEC7-F2A4-6A15-31C0-F132325FA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4094E-79CC-259C-D225-9A4120B4F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8D798-82A6-FC9D-8B24-170D02CE5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A718-8900-C530-3DC3-080EACE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E9B9A-56D3-A728-BBE9-9BB57972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2B971-DAFF-A56C-E52E-3D257513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D020-73FA-1FDF-05A1-068554CD1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9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omo.org/" TargetMode="External"/><Relationship Id="rId13" Type="http://schemas.openxmlformats.org/officeDocument/2006/relationships/hyperlink" Target="https://www.gurobi.com/" TargetMode="External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hyperlink" Target="https://gekko.readthedocs.i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hyperlink" Target="https://web.casadi.org/" TargetMode="External"/><Relationship Id="rId5" Type="http://schemas.openxmlformats.org/officeDocument/2006/relationships/image" Target="../media/image27.png"/><Relationship Id="rId10" Type="http://schemas.openxmlformats.org/officeDocument/2006/relationships/hyperlink" Target="https://jump.dev/JuMP.jl/stable/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www.cvxpy.org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jaxopt" TargetMode="External"/><Relationship Id="rId13" Type="http://schemas.openxmlformats.org/officeDocument/2006/relationships/image" Target="../media/image34.png"/><Relationship Id="rId3" Type="http://schemas.openxmlformats.org/officeDocument/2006/relationships/hyperlink" Target="https://github.com/cvxpy/cvxpylayers" TargetMode="External"/><Relationship Id="rId7" Type="http://schemas.openxmlformats.org/officeDocument/2006/relationships/hyperlink" Target="https://github.com/khalil-research/PyEPO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hyperlink" Target="https://github.com/jump-dev/DiffOpt.jl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github.com/facebookresearch/theseus" TargetMode="External"/><Relationship Id="rId4" Type="http://schemas.openxmlformats.org/officeDocument/2006/relationships/hyperlink" Target="https://github.com/pnnl/neuromancer" TargetMode="Externa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://www.youtube.com/@neuromancer_Sci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gif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BBAE-E71F-5CF0-00B9-22A54E50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2C827-67B8-0820-2912-6B316C53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FE83-5235-4791-D6B0-1F282246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Self-Supervised L2O Loss Function and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451D1-52E5-2E9A-C33F-E1CCBBC9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5" y="730604"/>
            <a:ext cx="7733211" cy="43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E68BE-47B7-1D76-28E0-560ADE0FA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A6F2D3-19EB-389F-AD95-88C4B06B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31832E-368D-56FC-7A16-2153D420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3548742" cy="322698"/>
          </a:xfrm>
        </p:spPr>
        <p:txBody>
          <a:bodyPr/>
          <a:lstStyle/>
          <a:p>
            <a:r>
              <a:rPr lang="en-US" sz="2000" dirty="0"/>
              <a:t>L2O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CE60-398B-353B-824D-3130F121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96"/>
          <a:stretch>
            <a:fillRect/>
          </a:stretch>
        </p:blipFill>
        <p:spPr>
          <a:xfrm>
            <a:off x="783771" y="642396"/>
            <a:ext cx="7155894" cy="45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8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0EAD-A383-8A6A-9C06-82BFA8463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53565-9C82-4746-5889-58FB39CF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21E23-10B3-2B2E-6BBD-642378F6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316DE-7E62-F6D7-ABB5-5CABB47D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7" y="850114"/>
            <a:ext cx="7950926" cy="40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31E50-9D0A-28BC-4F1A-EE850410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AC0043-AF14-A714-E84C-05D1C058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FEF37-280B-7A0F-40E8-27994A87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Disadvantages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02B8-ABD5-87C9-93D3-8D629740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84" y="879566"/>
            <a:ext cx="7835495" cy="38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FB8C2-2A01-E828-0111-3DD7CEDA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9E841-AC60-9858-46AB-1A15D147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C044D-0020-C629-A286-E44923E7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568638"/>
          </a:xfrm>
        </p:spPr>
        <p:txBody>
          <a:bodyPr/>
          <a:lstStyle/>
          <a:p>
            <a:r>
              <a:rPr lang="en-US" sz="2000" dirty="0"/>
              <a:t>Optimization Modeling Languages and Solvers</a:t>
            </a:r>
          </a:p>
        </p:txBody>
      </p:sp>
      <p:pic>
        <p:nvPicPr>
          <p:cNvPr id="4" name="Picture 4" descr="CasADi">
            <a:extLst>
              <a:ext uri="{FF2B5EF4-FFF2-40B4-BE49-F238E27FC236}">
                <a16:creationId xmlns:a16="http://schemas.microsoft.com/office/drawing/2014/main" id="{6F32E7D2-6B94-581A-D56C-F1D781F8E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8" y="3440732"/>
            <a:ext cx="2059206" cy="4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VXPY · GitHub">
            <a:extLst>
              <a:ext uri="{FF2B5EF4-FFF2-40B4-BE49-F238E27FC236}">
                <a16:creationId xmlns:a16="http://schemas.microsoft.com/office/drawing/2014/main" id="{894EECE9-334D-4E0C-4B52-C3DE85E52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3311880" y="1407191"/>
            <a:ext cx="1945353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381369DC-CE30-C241-5235-87279CF9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47" y="1317759"/>
            <a:ext cx="1876271" cy="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Pyomo">
            <a:extLst>
              <a:ext uri="{FF2B5EF4-FFF2-40B4-BE49-F238E27FC236}">
                <a16:creationId xmlns:a16="http://schemas.microsoft.com/office/drawing/2014/main" id="{BDF6A621-5EEA-643C-53A2-7F9DC5AB0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5" y="1304583"/>
            <a:ext cx="1876271" cy="5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urobi Cloud - Gurobi Optimization">
            <a:extLst>
              <a:ext uri="{FF2B5EF4-FFF2-40B4-BE49-F238E27FC236}">
                <a16:creationId xmlns:a16="http://schemas.microsoft.com/office/drawing/2014/main" id="{D1DAF9F3-7090-730F-A2B6-38856D751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6419496" y="3440732"/>
            <a:ext cx="1894485" cy="5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Gekko (optimization software) - Wikipedia">
            <a:extLst>
              <a:ext uri="{FF2B5EF4-FFF2-40B4-BE49-F238E27FC236}">
                <a16:creationId xmlns:a16="http://schemas.microsoft.com/office/drawing/2014/main" id="{3BDE74D8-8D95-0243-390E-C50994DC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61" y="3371916"/>
            <a:ext cx="1880602" cy="58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8B28AA-1282-0053-E1AA-B4CD14B91C17}"/>
              </a:ext>
            </a:extLst>
          </p:cNvPr>
          <p:cNvSpPr txBox="1"/>
          <p:nvPr/>
        </p:nvSpPr>
        <p:spPr>
          <a:xfrm>
            <a:off x="463917" y="2029669"/>
            <a:ext cx="2196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https://www.pyomo.org/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16205-EB72-5BED-4E98-C93034E6015A}"/>
              </a:ext>
            </a:extLst>
          </p:cNvPr>
          <p:cNvSpPr txBox="1"/>
          <p:nvPr/>
        </p:nvSpPr>
        <p:spPr>
          <a:xfrm>
            <a:off x="3311880" y="2029669"/>
            <a:ext cx="2451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/>
              </a:rPr>
              <a:t>https://www.cvxpy.org/</a:t>
            </a:r>
            <a:r>
              <a:rPr lang="en-US" sz="14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00546-6308-6A4D-0C20-8F0B3E358862}"/>
              </a:ext>
            </a:extLst>
          </p:cNvPr>
          <p:cNvSpPr txBox="1"/>
          <p:nvPr/>
        </p:nvSpPr>
        <p:spPr>
          <a:xfrm>
            <a:off x="6099371" y="2029669"/>
            <a:ext cx="283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https://jump.dev/JuMP.jl/stable/</a:t>
            </a:r>
            <a:r>
              <a:rPr lang="en-US" sz="14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C2600-11E8-AB33-DFE5-C90F4DFC21CF}"/>
              </a:ext>
            </a:extLst>
          </p:cNvPr>
          <p:cNvSpPr txBox="1"/>
          <p:nvPr/>
        </p:nvSpPr>
        <p:spPr>
          <a:xfrm>
            <a:off x="592428" y="4098793"/>
            <a:ext cx="2156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https://web.casadi.org/</a:t>
            </a:r>
            <a:r>
              <a:rPr lang="en-US" sz="14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E6385F-B500-45B4-A700-6FC1577F114A}"/>
              </a:ext>
            </a:extLst>
          </p:cNvPr>
          <p:cNvSpPr txBox="1"/>
          <p:nvPr/>
        </p:nvSpPr>
        <p:spPr>
          <a:xfrm>
            <a:off x="3349531" y="4097007"/>
            <a:ext cx="283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https://gekko.readthedocs.io/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6B9A5-3073-EFE4-2C0B-EA22E734A703}"/>
              </a:ext>
            </a:extLst>
          </p:cNvPr>
          <p:cNvSpPr txBox="1"/>
          <p:nvPr/>
        </p:nvSpPr>
        <p:spPr>
          <a:xfrm>
            <a:off x="6390667" y="4097007"/>
            <a:ext cx="2384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/>
              </a:rPr>
              <a:t>https://www.gurobi.com/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24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7A34-C31B-9888-EBA4-DDFBDBB2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7ED3C-A074-F725-F959-1A8F891A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pic>
        <p:nvPicPr>
          <p:cNvPr id="2050" name="Picture 2" descr="cvxpylayers logo">
            <a:extLst>
              <a:ext uri="{FF2B5EF4-FFF2-40B4-BE49-F238E27FC236}">
                <a16:creationId xmlns:a16="http://schemas.microsoft.com/office/drawing/2014/main" id="{BCFFA564-80E8-E8F5-68C3-5526E10B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1" y="1403720"/>
            <a:ext cx="2947447" cy="7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A94D87-A89C-0A81-A70F-2CA05651B028}"/>
              </a:ext>
            </a:extLst>
          </p:cNvPr>
          <p:cNvSpPr txBox="1"/>
          <p:nvPr/>
        </p:nvSpPr>
        <p:spPr>
          <a:xfrm>
            <a:off x="188513" y="2342229"/>
            <a:ext cx="3326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github.com/cvxpy/cvxpylayers</a:t>
            </a:r>
            <a:r>
              <a:rPr lang="en-US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F1B2-3F2F-E112-B8EE-7233ADBA9010}"/>
              </a:ext>
            </a:extLst>
          </p:cNvPr>
          <p:cNvSpPr txBox="1"/>
          <p:nvPr/>
        </p:nvSpPr>
        <p:spPr>
          <a:xfrm>
            <a:off x="6565995" y="2278429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4"/>
              </a:rPr>
              <a:t>github.com/</a:t>
            </a:r>
            <a:r>
              <a:rPr lang="en-US" sz="1400" dirty="0" err="1">
                <a:latin typeface="+mj-lt"/>
                <a:hlinkClick r:id="rId4"/>
              </a:rPr>
              <a:t>pnnl</a:t>
            </a:r>
            <a:r>
              <a:rPr lang="en-US" sz="1400" dirty="0">
                <a:latin typeface="+mj-lt"/>
                <a:hlinkClick r:id="rId4"/>
              </a:rPr>
              <a:t>/</a:t>
            </a:r>
            <a:r>
              <a:rPr lang="en-US" sz="1400" dirty="0" err="1">
                <a:latin typeface="+mj-lt"/>
                <a:hlinkClick r:id="rId4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E04A811-B899-8C7D-B5B5-B40A30C6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00" y="1029941"/>
            <a:ext cx="1216494" cy="12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C949758-9584-05E6-D9B5-6F9D3D6A2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346" y="1213551"/>
            <a:ext cx="2662911" cy="133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776B98-4654-68A3-5257-EE81207F0FF5}"/>
              </a:ext>
            </a:extLst>
          </p:cNvPr>
          <p:cNvSpPr txBox="1"/>
          <p:nvPr/>
        </p:nvSpPr>
        <p:spPr>
          <a:xfrm>
            <a:off x="3364712" y="2359767"/>
            <a:ext cx="3035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github.com/khalil-research/PyEPO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38BE-48E8-23B9-9400-B2B4D9B6A995}"/>
              </a:ext>
            </a:extLst>
          </p:cNvPr>
          <p:cNvSpPr txBox="1"/>
          <p:nvPr/>
        </p:nvSpPr>
        <p:spPr>
          <a:xfrm>
            <a:off x="188513" y="4361208"/>
            <a:ext cx="2645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github.com/google/jaxopt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07B89-8AFA-0DAD-B525-B706A4FAD458}"/>
              </a:ext>
            </a:extLst>
          </p:cNvPr>
          <p:cNvSpPr txBox="1"/>
          <p:nvPr/>
        </p:nvSpPr>
        <p:spPr>
          <a:xfrm>
            <a:off x="1106201" y="3711286"/>
            <a:ext cx="1165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dirty="0" err="1">
                <a:solidFill>
                  <a:srgbClr val="1F2328"/>
                </a:solidFill>
                <a:latin typeface="-apple-system"/>
              </a:rPr>
              <a:t>O</a:t>
            </a: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326EA0-193C-7B9C-0F61-8523E632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26" y="3302009"/>
            <a:ext cx="2908662" cy="10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AC7653-D1AB-FD0B-FB9D-529DD27AA421}"/>
              </a:ext>
            </a:extLst>
          </p:cNvPr>
          <p:cNvSpPr txBox="1"/>
          <p:nvPr/>
        </p:nvSpPr>
        <p:spPr>
          <a:xfrm>
            <a:off x="2834142" y="4361207"/>
            <a:ext cx="4589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github.com/facebookresearch/theseus</a:t>
            </a:r>
            <a:r>
              <a:rPr lang="en-US" sz="1400" dirty="0"/>
              <a:t>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D6A33B0-E4D5-595C-20A7-C51B18550900}"/>
              </a:ext>
            </a:extLst>
          </p:cNvPr>
          <p:cNvSpPr txBox="1">
            <a:spLocks/>
          </p:cNvSpPr>
          <p:nvPr/>
        </p:nvSpPr>
        <p:spPr>
          <a:xfrm>
            <a:off x="1593669" y="169336"/>
            <a:ext cx="7231924" cy="568638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Differentiable Optimization and L2O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229BD3-3AC3-D9A7-9AA1-CB839E1745F5}"/>
              </a:ext>
            </a:extLst>
          </p:cNvPr>
          <p:cNvSpPr txBox="1"/>
          <p:nvPr/>
        </p:nvSpPr>
        <p:spPr>
          <a:xfrm>
            <a:off x="6400018" y="4343669"/>
            <a:ext cx="2699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github.com/jump-dev/DiffOpt.jl</a:t>
            </a:r>
            <a:r>
              <a:rPr lang="en-US" sz="1400" dirty="0"/>
              <a:t> </a:t>
            </a:r>
          </a:p>
        </p:txBody>
      </p:sp>
      <p:pic>
        <p:nvPicPr>
          <p:cNvPr id="27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0D984C61-A132-2D6C-5640-F0272C11E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4"/>
          <a:stretch>
            <a:fillRect/>
          </a:stretch>
        </p:blipFill>
        <p:spPr bwMode="auto">
          <a:xfrm>
            <a:off x="6545475" y="3565834"/>
            <a:ext cx="718725" cy="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FFE35A-40E2-D81D-089F-A38F129D7E41}"/>
              </a:ext>
            </a:extLst>
          </p:cNvPr>
          <p:cNvSpPr txBox="1"/>
          <p:nvPr/>
        </p:nvSpPr>
        <p:spPr>
          <a:xfrm>
            <a:off x="7264200" y="3696026"/>
            <a:ext cx="1385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DiffOpt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2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1FB61D2E-8487-C0DE-9E9E-776A92C3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6" y="3726717"/>
            <a:ext cx="796737" cy="46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L2O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0" y="2638197"/>
            <a:ext cx="6478633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L2O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quadratically-constrained optimization problem.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set of 2D constrained optimization problems.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 with the projected gradient.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with </a:t>
            </a:r>
            <a:r>
              <a:rPr lang="en-US" sz="1400" dirty="0" err="1"/>
              <a:t>Cvxpylayers</a:t>
            </a:r>
            <a:r>
              <a:rPr lang="en-US" sz="1400" dirty="0"/>
              <a:t> for differentiable projection onto the feasible set.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with metric learning using Operator Splitting layers.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78B1F-033E-95A3-0BBC-35B062498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1083866" y="1084555"/>
            <a:ext cx="6478634" cy="14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1490-E065-1FEA-4486-78DB407D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F1B-8C33-629E-63D4-1997198FB8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964"/>
            <a:ext cx="8457656" cy="3886913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7DBD18-9482-F6A9-CDFA-4CC7A85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Assignment: Project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C0D6A-8EF2-FCE2-C8D6-3A0D68C5F97D}"/>
              </a:ext>
            </a:extLst>
          </p:cNvPr>
          <p:cNvSpPr txBox="1"/>
          <p:nvPr/>
        </p:nvSpPr>
        <p:spPr>
          <a:xfrm>
            <a:off x="169498" y="827964"/>
            <a:ext cx="8805003" cy="489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Project proposal</a:t>
            </a:r>
            <a:r>
              <a:rPr lang="en-US" sz="1500" dirty="0"/>
              <a:t>: Write a 2-page long proposal 11pt font for your semester project written either using word or pdf generated using Latex.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 proposal must include following paragraphs: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Summary: </a:t>
            </a:r>
            <a:r>
              <a:rPr lang="en-US" sz="1500" dirty="0"/>
              <a:t>Single sentence providing concise overview of the proposal.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Introduction: </a:t>
            </a:r>
            <a:r>
              <a:rPr lang="en-US" sz="1500" dirty="0"/>
              <a:t>Provides context and problem statement. Answers</a:t>
            </a:r>
            <a:r>
              <a:rPr lang="en-US" sz="1500" b="1" dirty="0"/>
              <a:t> </a:t>
            </a:r>
            <a:r>
              <a:rPr lang="en-US" sz="1500" dirty="0"/>
              <a:t>what is the problem and why is the problem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Objectives</a:t>
            </a:r>
            <a:r>
              <a:rPr lang="en-US" sz="1500" dirty="0"/>
              <a:t>: States clear and specific objectives of the proposal. Answers what we want to achieve.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Technical approach: </a:t>
            </a:r>
            <a:r>
              <a:rPr lang="en-US" sz="1500" dirty="0"/>
              <a:t>Detailed explanation of how the project will be executed. Provides steps, strategies, and techniques to be used. Answers how are we going to achieve our objectives.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Expected outcomes: </a:t>
            </a:r>
            <a:r>
              <a:rPr lang="en-US" sz="1500" dirty="0"/>
              <a:t>Key results expected from the project. Performance indicators and success metrics.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b="1" dirty="0"/>
              <a:t>Week 5: Learning to optimize (L2O)</a:t>
            </a:r>
          </a:p>
          <a:p>
            <a:pPr fontAlgn="base"/>
            <a:r>
              <a:rPr lang="en-US" sz="1600" dirty="0"/>
              <a:t>Week 6: Differentiable control</a:t>
            </a:r>
          </a:p>
          <a:p>
            <a:pPr fontAlgn="base"/>
            <a:r>
              <a:rPr lang="en-US" sz="1600" dirty="0"/>
              <a:t>Week 7: Neural differential equations with constraints</a:t>
            </a:r>
          </a:p>
          <a:p>
            <a:pPr lvl="0" fontAlgn="base"/>
            <a:r>
              <a:rPr lang="en-US" sz="1600" dirty="0"/>
              <a:t>Week 8: Feasibility restoration methods in L2O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 fontAlgn="base"/>
            <a:r>
              <a:rPr lang="en-US" sz="1600" dirty="0"/>
              <a:t>Week 12: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B3EC-E3DB-1A6B-36EF-CC6061FFB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A4146-4386-22F6-F37C-FCC4C954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0ECE6-4121-8FB8-934C-866201E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51864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495AB-0A68-97DE-844D-5AAACE079428}"/>
              </a:ext>
            </a:extLst>
          </p:cNvPr>
          <p:cNvSpPr txBox="1"/>
          <p:nvPr/>
        </p:nvSpPr>
        <p:spPr>
          <a:xfrm>
            <a:off x="114300" y="4251771"/>
            <a:ext cx="65080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Pascal Van </a:t>
            </a:r>
            <a:r>
              <a:rPr lang="en-US" sz="1000" dirty="0" err="1"/>
              <a:t>Hentenryck</a:t>
            </a:r>
            <a:r>
              <a:rPr lang="en-US" sz="1000" dirty="0"/>
              <a:t>, Optimization learning, arXiv:2501.03443, 2025</a:t>
            </a:r>
          </a:p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  <a:p>
            <a:pPr lvl="1"/>
            <a:r>
              <a:rPr lang="en-US" sz="1000" dirty="0"/>
              <a:t>R. </a:t>
            </a:r>
            <a:r>
              <a:rPr lang="en-US" sz="1000" dirty="0" err="1"/>
              <a:t>Sambharya</a:t>
            </a:r>
            <a:r>
              <a:rPr lang="en-US" sz="1000" dirty="0"/>
              <a:t>, et al., End-to-End Learning to Warm-Start for Real-Time Quadratic Optimization, 2022</a:t>
            </a:r>
          </a:p>
          <a:p>
            <a:pPr lvl="1"/>
            <a:r>
              <a:rPr lang="en-US" sz="1000" dirty="0"/>
              <a:t>M. Li, et al., Learning to Solve Optimization Problems with Hard Linear Constraints, 2022</a:t>
            </a:r>
          </a:p>
          <a:p>
            <a:pPr lvl="1"/>
            <a:r>
              <a:rPr lang="en-US" sz="1000" dirty="0"/>
              <a:t>S. Gould, et al., Deep Declarative Networks: A New Hope,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8B0B2-683A-3AC6-619D-79CC6EF3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9" y="891729"/>
            <a:ext cx="8888310" cy="1389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F5281F-77B2-19C9-4E1A-43A448CF8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639728" y="2405440"/>
            <a:ext cx="7864543" cy="17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138361" y="904102"/>
            <a:ext cx="6766554" cy="1530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F4DF4BF1-293B-6D21-A092-BE8A987715E1}"/>
              </a:ext>
            </a:extLst>
          </p:cNvPr>
          <p:cNvSpPr txBox="1">
            <a:spLocks/>
          </p:cNvSpPr>
          <p:nvPr/>
        </p:nvSpPr>
        <p:spPr>
          <a:xfrm>
            <a:off x="1097280" y="169334"/>
            <a:ext cx="7687902" cy="518643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Overview of Learning to Optimize (L2O) 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2B48-A0F8-06DB-F3C5-0687B15D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169A-FA10-15E4-8A17-CE18E2C1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362F3-94EA-85EC-337E-5DCF4BEAE8B2}"/>
              </a:ext>
            </a:extLst>
          </p:cNvPr>
          <p:cNvSpPr txBox="1"/>
          <p:nvPr/>
        </p:nvSpPr>
        <p:spPr>
          <a:xfrm>
            <a:off x="-337312" y="2870786"/>
            <a:ext cx="93028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pPr lvl="1"/>
            <a:r>
              <a:rPr lang="en-US" sz="1000" dirty="0"/>
              <a:t>F.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Methods, 2019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Andre </a:t>
            </a:r>
            <a:r>
              <a:rPr lang="en-US" sz="1000" dirty="0" err="1"/>
              <a:t>Hottung</a:t>
            </a:r>
            <a:r>
              <a:rPr lang="en-US" sz="1000" dirty="0"/>
              <a:t> and Kevin Tierney, Neural Large Neighborhood Search for the Capacitated Vehicle Routing Problem, ECAI 2020</a:t>
            </a:r>
          </a:p>
          <a:p>
            <a:pPr lvl="1"/>
            <a:r>
              <a:rPr lang="en-US" sz="1000" dirty="0"/>
              <a:t>A. S. Zamzam and K. Baker, Learning Optimal Solutions for Extremely Fast AC Optimal Power Flow, IEEE </a:t>
            </a:r>
            <a:r>
              <a:rPr lang="en-US" sz="1000" dirty="0" err="1"/>
              <a:t>SmartGridComm</a:t>
            </a:r>
            <a:r>
              <a:rPr lang="en-US" sz="1000" dirty="0"/>
              <a:t>, 2020</a:t>
            </a:r>
          </a:p>
          <a:p>
            <a:pPr lvl="1"/>
            <a:r>
              <a:rPr lang="en-US" sz="1000" dirty="0"/>
              <a:t>P. Donti, et al., DC3: A learning method for optimization with hard constraints, 2021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M. Li, et al., Learning to Solve Optimization Problems with Hard Linear Constraints, 2022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  <a:br>
              <a:rPr lang="en-US" sz="1000" dirty="0"/>
            </a:br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  <a:p>
            <a:pPr lvl="1"/>
            <a:r>
              <a:rPr lang="en-US" sz="1000" dirty="0"/>
              <a:t>Pascal Van </a:t>
            </a:r>
            <a:r>
              <a:rPr lang="en-US" sz="1000" dirty="0" err="1"/>
              <a:t>Hentenryck</a:t>
            </a:r>
            <a:r>
              <a:rPr lang="en-US" sz="1000" dirty="0"/>
              <a:t>, Optimization learning, arXiv:2501.03443, 2025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687EE337-33C4-ED29-35CA-1D58BD454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209639" y="1249233"/>
            <a:ext cx="1544566" cy="14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44EDF-D447-3764-4FCE-119C8FFCD1A0}"/>
              </a:ext>
            </a:extLst>
          </p:cNvPr>
          <p:cNvSpPr txBox="1"/>
          <p:nvPr/>
        </p:nvSpPr>
        <p:spPr>
          <a:xfrm>
            <a:off x="178419" y="938309"/>
            <a:ext cx="321155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Fast real-time optimization surrogates</a:t>
            </a:r>
            <a:endParaRPr lang="en-US" sz="137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B0DDD-0269-D3C5-34ED-BB8ACD6CD4C0}"/>
              </a:ext>
            </a:extLst>
          </p:cNvPr>
          <p:cNvSpPr txBox="1"/>
          <p:nvPr/>
        </p:nvSpPr>
        <p:spPr>
          <a:xfrm>
            <a:off x="3619165" y="938308"/>
            <a:ext cx="225493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operations</a:t>
            </a:r>
            <a:endParaRPr lang="en-US" sz="1375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7F4110-266C-55A8-6BB8-8195C8FBB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1715213" y="1249233"/>
            <a:ext cx="1521525" cy="14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8896B36B-439F-1822-B7E4-82266BF9A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3595654" y="1249233"/>
            <a:ext cx="2254933" cy="147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65C6FC-50F4-4067-FCE1-745E477460D3}"/>
              </a:ext>
            </a:extLst>
          </p:cNvPr>
          <p:cNvSpPr txBox="1"/>
          <p:nvPr/>
        </p:nvSpPr>
        <p:spPr>
          <a:xfrm>
            <a:off x="6233014" y="938308"/>
            <a:ext cx="273256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Scheduling and routing problems</a:t>
            </a:r>
            <a:endParaRPr lang="en-US" sz="1375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E54AF4-2519-2C51-4B7C-B1476668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3" y="1242237"/>
            <a:ext cx="2881475" cy="154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CDA955C-A6DD-B22E-1275-6EE535EC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69334"/>
            <a:ext cx="7870782" cy="518643"/>
          </a:xfrm>
        </p:spPr>
        <p:txBody>
          <a:bodyPr/>
          <a:lstStyle/>
          <a:p>
            <a:r>
              <a:rPr lang="en-US" sz="2000" dirty="0"/>
              <a:t>Applications of 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2405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869" y="169336"/>
            <a:ext cx="6774724" cy="483808"/>
          </a:xfrm>
        </p:spPr>
        <p:txBody>
          <a:bodyPr/>
          <a:lstStyle/>
          <a:p>
            <a:r>
              <a:rPr lang="en-US" sz="2000" dirty="0"/>
              <a:t>L2O Problem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14AB9-51A8-6E29-3BBE-F15814E2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3" y="798204"/>
            <a:ext cx="8348321" cy="40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0619-1B69-7466-F32E-C7ADB6DB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5B5C9-E1E6-9547-F2F6-6926C6BC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94CB2D-9510-F945-6363-33B41C54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525" y="169336"/>
            <a:ext cx="7135068" cy="483808"/>
          </a:xfrm>
        </p:spPr>
        <p:txBody>
          <a:bodyPr/>
          <a:lstStyle/>
          <a:p>
            <a:r>
              <a:rPr lang="en-US" sz="2000" dirty="0"/>
              <a:t>Supervised vs Self-Supervised L2O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D68AE-6BF9-1AB7-AB66-845B430A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" y="762000"/>
            <a:ext cx="7748536" cy="43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A6D3-EED1-6A35-FB2D-5DCA595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2B6A3-7D32-B6F0-C697-49E07761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5EABF-300B-9745-C761-32D7F689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Policy Representation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BCD1D-E71C-8F3E-B2A5-5BBB9588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507"/>
          <a:stretch>
            <a:fillRect/>
          </a:stretch>
        </p:blipFill>
        <p:spPr>
          <a:xfrm>
            <a:off x="1593669" y="3183737"/>
            <a:ext cx="5249732" cy="1601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62B68-1FA3-6CEC-178D-F6C7672EF1D5}"/>
              </a:ext>
            </a:extLst>
          </p:cNvPr>
          <p:cNvSpPr txBox="1"/>
          <p:nvPr/>
        </p:nvSpPr>
        <p:spPr>
          <a:xfrm>
            <a:off x="687977" y="4851053"/>
            <a:ext cx="77767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Kotary, My H. Dinh, Ferdinando Fioretto, Backpropagation of Unrolled Solvers with Folded Optimization, IJCAI,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8FB59-2F2A-97BC-3116-39BFD4FD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718836"/>
            <a:ext cx="7180217" cy="27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4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1A6B-96A2-42AC-3563-99491D555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A4DEA-FD90-FD3D-C9AA-D1B9C732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972DA-18B7-125C-C5FB-FBEC9A9C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Supervised L2O Loss Function and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725BF-DA1A-7C80-8548-0E912B31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41" y="855168"/>
            <a:ext cx="7776794" cy="39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2978</TotalTime>
  <Words>1182</Words>
  <Application>Microsoft Office PowerPoint</Application>
  <PresentationFormat>On-screen Show (16:9)</PresentationFormat>
  <Paragraphs>122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-apple-system</vt:lpstr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Learning to Optimize (L2O) with Constraints </vt:lpstr>
      <vt:lpstr>PowerPoint Presentation</vt:lpstr>
      <vt:lpstr>Applications of Learning to Optimize (L2O) with Constraints </vt:lpstr>
      <vt:lpstr>L2O Problem Formulation</vt:lpstr>
      <vt:lpstr>Supervised vs Self-Supervised L2O</vt:lpstr>
      <vt:lpstr>L2O Policy Representation</vt:lpstr>
      <vt:lpstr>Supervised L2O Loss Function and Dataset</vt:lpstr>
      <vt:lpstr>Self-Supervised L2O Loss Function and Dataset</vt:lpstr>
      <vt:lpstr>L2O Example</vt:lpstr>
      <vt:lpstr>L2O Advantages</vt:lpstr>
      <vt:lpstr>L2O Disadvantages</vt:lpstr>
      <vt:lpstr>Optimization Modeling Languages and Solvers</vt:lpstr>
      <vt:lpstr>PowerPoint Presentation</vt:lpstr>
      <vt:lpstr>L2O in NeuroMANCER Scientific Machine Learning Library</vt:lpstr>
      <vt:lpstr>Homework Assignment: Project Proposal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88</cp:revision>
  <dcterms:created xsi:type="dcterms:W3CDTF">2024-09-05T00:30:18Z</dcterms:created>
  <dcterms:modified xsi:type="dcterms:W3CDTF">2025-09-25T18:22:53Z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